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691813" cy="75596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41A896"/>
    <a:srgbClr val="E29812"/>
    <a:srgbClr val="3CAE97"/>
    <a:srgbClr val="2F4E6C"/>
    <a:srgbClr val="FC8870"/>
    <a:srgbClr val="148FA7"/>
    <a:srgbClr val="33526E"/>
    <a:srgbClr val="486072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-2640" y="-378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40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50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60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456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450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71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12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407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296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6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8787B-C192-4131-8495-AFF399538E67}" type="datetimeFigureOut">
              <a:rPr lang="zh-TW" altLang="en-US" smtClean="0"/>
              <a:t>2021/7/14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459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849" y="144293"/>
            <a:ext cx="10385991" cy="462197"/>
          </a:xfrm>
          <a:solidFill>
            <a:srgbClr val="2F4E6C"/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zh-TW" altLang="zh-TW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國立臺中教育大學英語學</a:t>
            </a:r>
            <a:r>
              <a:rPr lang="zh-TW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</a:t>
            </a:r>
            <a:r>
              <a:rPr lang="en-US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r>
              <a:rPr lang="zh-TW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碩士</a:t>
            </a:r>
            <a:r>
              <a:rPr lang="zh-TW" altLang="zh-TW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班課程地圖</a:t>
            </a:r>
            <a:endParaRPr lang="zh-TW" altLang="en-US" sz="36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21479"/>
              </p:ext>
            </p:extLst>
          </p:nvPr>
        </p:nvGraphicFramePr>
        <p:xfrm>
          <a:off x="144850" y="1018295"/>
          <a:ext cx="422903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030">
                  <a:extLst>
                    <a:ext uri="{9D8B030D-6E8A-4147-A177-3AD203B41FA5}">
                      <a16:colId xmlns=""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核心專門課程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(9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)+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獨立研究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148FA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英語教學理論和方法研究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研究方法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第二語言習得研究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獨立研究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5491409"/>
                  </a:ext>
                </a:extLst>
              </a:tr>
            </a:tbl>
          </a:graphicData>
        </a:graphic>
      </p:graphicFrame>
      <p:graphicFrame>
        <p:nvGraphicFramePr>
          <p:cNvPr id="8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987102"/>
              </p:ext>
            </p:extLst>
          </p:nvPr>
        </p:nvGraphicFramePr>
        <p:xfrm>
          <a:off x="4756348" y="1391705"/>
          <a:ext cx="2546152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152">
                  <a:extLst>
                    <a:ext uri="{9D8B030D-6E8A-4147-A177-3AD203B41FA5}">
                      <a16:colId xmlns=""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基礎研究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質性研究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量化研究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語言學習動機研究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社會語言學研究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心理語言學研究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專題討論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5491409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4761428" y="1020923"/>
            <a:ext cx="5769412" cy="341632"/>
          </a:xfrm>
          <a:prstGeom prst="rect">
            <a:avLst/>
          </a:prstGeom>
          <a:solidFill>
            <a:srgbClr val="FC8870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選修專門</a:t>
            </a:r>
            <a:r>
              <a:rPr lang="zh-TW" altLang="en-US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</a:t>
            </a:r>
            <a:r>
              <a:rPr lang="en-US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(21</a:t>
            </a:r>
            <a:r>
              <a:rPr lang="zh-TW" altLang="en-US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1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406392"/>
              </p:ext>
            </p:extLst>
          </p:nvPr>
        </p:nvGraphicFramePr>
        <p:xfrm>
          <a:off x="7459980" y="1391705"/>
          <a:ext cx="307086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860">
                  <a:extLst>
                    <a:ext uri="{9D8B030D-6E8A-4147-A177-3AD203B41FA5}">
                      <a16:colId xmlns=""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英語教學教材教法研究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語言測驗與評量研究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英文閱讀教學研究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電腦輔助語言學習研究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英語教學課程設計研究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英語口說與聽力教學研究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英語教材教法研究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英文寫作教學研究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語言文化教學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5491409"/>
                  </a:ext>
                </a:extLst>
              </a:tr>
            </a:tbl>
          </a:graphicData>
        </a:graphic>
      </p:graphicFrame>
      <p:graphicFrame>
        <p:nvGraphicFramePr>
          <p:cNvPr id="12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142167"/>
              </p:ext>
            </p:extLst>
          </p:nvPr>
        </p:nvGraphicFramePr>
        <p:xfrm>
          <a:off x="7459980" y="4069232"/>
          <a:ext cx="307086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860">
                  <a:extLst>
                    <a:ext uri="{9D8B030D-6E8A-4147-A177-3AD203B41FA5}">
                      <a16:colId xmlns=""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文化涵養與跨文化溝通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文學理論研究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兒童文學作品分析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西方文學名著分析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青少年小說分析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跨文化溝通理論與實務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5491409"/>
                  </a:ext>
                </a:extLst>
              </a:tr>
            </a:tbl>
          </a:graphicData>
        </a:graphic>
      </p:graphicFrame>
      <p:graphicFrame>
        <p:nvGraphicFramePr>
          <p:cNvPr id="13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123361"/>
              </p:ext>
            </p:extLst>
          </p:nvPr>
        </p:nvGraphicFramePr>
        <p:xfrm>
          <a:off x="4761428" y="4069818"/>
          <a:ext cx="2546152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152">
                  <a:extLst>
                    <a:ext uri="{9D8B030D-6E8A-4147-A177-3AD203B41FA5}">
                      <a16:colId xmlns=""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新聞英文研究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閱讀與翻譯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批判與創造思考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專題討論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5491409"/>
                  </a:ext>
                </a:extLst>
              </a:tr>
            </a:tbl>
          </a:graphicData>
        </a:graphic>
      </p:graphicFrame>
      <p:cxnSp>
        <p:nvCxnSpPr>
          <p:cNvPr id="15" name="肘形接點 14"/>
          <p:cNvCxnSpPr>
            <a:stCxn id="2" idx="2"/>
            <a:endCxn id="7" idx="0"/>
          </p:cNvCxnSpPr>
          <p:nvPr/>
        </p:nvCxnSpPr>
        <p:spPr>
          <a:xfrm rot="5400000">
            <a:off x="3592703" y="-726848"/>
            <a:ext cx="411805" cy="3078480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肘形接點 18"/>
          <p:cNvCxnSpPr>
            <a:stCxn id="2" idx="2"/>
            <a:endCxn id="10" idx="0"/>
          </p:cNvCxnSpPr>
          <p:nvPr/>
        </p:nvCxnSpPr>
        <p:spPr>
          <a:xfrm rot="16200000" flipH="1">
            <a:off x="6284773" y="-340439"/>
            <a:ext cx="414433" cy="2308289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圓角矩形 15"/>
          <p:cNvSpPr/>
          <p:nvPr/>
        </p:nvSpPr>
        <p:spPr>
          <a:xfrm>
            <a:off x="144849" y="5984550"/>
            <a:ext cx="4229031" cy="1360428"/>
          </a:xfrm>
          <a:prstGeom prst="roundRect">
            <a:avLst/>
          </a:prstGeom>
          <a:solidFill>
            <a:srgbClr val="41A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96" tIns="50398" rIns="100796" bIns="50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教育目標：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學生具備英語文領域專業素養。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學生具備國際視野之健全人格。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鍛鍊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學生具備統整應變與創新能力。</a:t>
            </a:r>
          </a:p>
          <a:p>
            <a:pPr algn="ctr"/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6301809" y="6001233"/>
            <a:ext cx="4229031" cy="1343745"/>
          </a:xfrm>
          <a:prstGeom prst="roundRect">
            <a:avLst/>
          </a:prstGeom>
          <a:solidFill>
            <a:srgbClr val="41A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96" tIns="50398" rIns="100796" bIns="50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核心能力：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兼具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理論與實務之英語教學專業知能。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英語文素養及宏觀國際視野之態度。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獨立分析、批判及創新之研究能力。</a:t>
            </a:r>
          </a:p>
        </p:txBody>
      </p:sp>
      <p:pic>
        <p:nvPicPr>
          <p:cNvPr id="18" name="Picture 4" descr="「knowledge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48" y="6057960"/>
            <a:ext cx="1236778" cy="123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144849" y="2647507"/>
            <a:ext cx="4229031" cy="3242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96" tIns="50398" rIns="100796" bIns="503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2000" b="1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修課說明</a:t>
            </a:r>
            <a:endParaRPr lang="en-US" altLang="zh-TW" sz="2000" b="1" dirty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zh-TW" sz="2000" b="1" dirty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應至少修畢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32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學分，每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學期至多可修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本系碩士班課程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學分。</a:t>
            </a:r>
            <a:endParaRPr lang="en-US" altLang="zh-TW" dirty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因需要補修大學教育研究基礎學分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選修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幼教、特教或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國小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教師職前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，其修習之學分與研究所課程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併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計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學期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最多不得超過 </a:t>
            </a:r>
            <a:r>
              <a:rPr lang="en-US" altLang="zh-TW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 </a:t>
            </a:r>
            <a:r>
              <a:rPr lang="zh-TW" altLang="en-US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zh-TW" altLang="en-US" dirty="0" smtClean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AppData\Local\Microsoft\Windows\Temporary Internet Files\Content.IE5\7PO3HQMP\pin_PNG49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2881">
            <a:off x="41006" y="2264736"/>
            <a:ext cx="829340" cy="82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97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256</Words>
  <Application>Microsoft Office PowerPoint</Application>
  <PresentationFormat>自訂</PresentationFormat>
  <Paragraphs>48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國立臺中教育大學英語學系110學年度碩士班課程地圖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國立臺中教育大學英語學系碩士班課程地圖</dc:title>
  <dc:creator>sjehpm</dc:creator>
  <cp:lastModifiedBy>user</cp:lastModifiedBy>
  <cp:revision>13</cp:revision>
  <dcterms:created xsi:type="dcterms:W3CDTF">2019-12-05T00:34:08Z</dcterms:created>
  <dcterms:modified xsi:type="dcterms:W3CDTF">2021-07-14T02:47:42Z</dcterms:modified>
</cp:coreProperties>
</file>